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1" r:id="rId4"/>
    <p:sldId id="274" r:id="rId5"/>
    <p:sldId id="263" r:id="rId6"/>
    <p:sldId id="268" r:id="rId7"/>
    <p:sldId id="266" r:id="rId8"/>
    <p:sldId id="267" r:id="rId9"/>
    <p:sldId id="262" r:id="rId10"/>
    <p:sldId id="275" r:id="rId11"/>
    <p:sldId id="269" r:id="rId12"/>
    <p:sldId id="270" r:id="rId13"/>
    <p:sldId id="260" r:id="rId14"/>
    <p:sldId id="259" r:id="rId15"/>
    <p:sldId id="272"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4" autoAdjust="0"/>
  </p:normalViewPr>
  <p:slideViewPr>
    <p:cSldViewPr>
      <p:cViewPr varScale="1">
        <p:scale>
          <a:sx n="97" d="100"/>
          <a:sy n="97" d="100"/>
        </p:scale>
        <p:origin x="-20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tx2"/>
                </a:solidFill>
              </a:rPr>
              <a:t>HITECH Programs</a:t>
            </a:r>
          </a:p>
        </c:rich>
      </c:tx>
      <c:layout/>
    </c:title>
    <c:view3D>
      <c:rotX val="30"/>
      <c:rotY val="100"/>
      <c:depthPercent val="80"/>
      <c:perspective val="10"/>
    </c:view3D>
    <c:plotArea>
      <c:layout>
        <c:manualLayout>
          <c:layoutTarget val="inner"/>
          <c:xMode val="edge"/>
          <c:yMode val="edge"/>
          <c:x val="6.6012442889083339E-2"/>
          <c:y val="0.18639944692433422"/>
          <c:w val="0.65256999125109361"/>
          <c:h val="0.72643656167759219"/>
        </c:manualLayout>
      </c:layout>
      <c:pie3DChart>
        <c:varyColors val="1"/>
        <c:ser>
          <c:idx val="0"/>
          <c:order val="0"/>
          <c:tx>
            <c:strRef>
              <c:f>Sheet1!$B$1</c:f>
              <c:strCache>
                <c:ptCount val="1"/>
                <c:pt idx="0">
                  <c:v>HITECH Programs</c:v>
                </c:pt>
              </c:strCache>
            </c:strRef>
          </c:tx>
          <c:dLbls>
            <c:dLbl>
              <c:idx val="0"/>
              <c:layout>
                <c:manualLayout>
                  <c:x val="0.20332561728395057"/>
                  <c:y val="-8.7899525471153896E-3"/>
                </c:manualLayout>
              </c:layout>
              <c:tx>
                <c:rich>
                  <a:bodyPr/>
                  <a:lstStyle/>
                  <a:p>
                    <a:r>
                      <a:rPr lang="en-US" sz="3600" dirty="0">
                        <a:solidFill>
                          <a:schemeClr val="bg1"/>
                        </a:solidFill>
                      </a:rPr>
                      <a:t>$</a:t>
                    </a:r>
                    <a:r>
                      <a:rPr lang="en-US" sz="3600" dirty="0" smtClean="0">
                        <a:solidFill>
                          <a:schemeClr val="bg1"/>
                        </a:solidFill>
                      </a:rPr>
                      <a:t>30B </a:t>
                    </a:r>
                    <a:endParaRPr lang="en-US" sz="3600" dirty="0">
                      <a:solidFill>
                        <a:schemeClr val="bg1"/>
                      </a:solidFill>
                    </a:endParaRPr>
                  </a:p>
                </c:rich>
              </c:tx>
              <c:showVal val="1"/>
            </c:dLbl>
            <c:dLbl>
              <c:idx val="1"/>
              <c:layout>
                <c:manualLayout>
                  <c:x val="-0.10322457956644314"/>
                  <c:y val="-0.23975339612807273"/>
                </c:manualLayout>
              </c:layout>
              <c:tx>
                <c:rich>
                  <a:bodyPr/>
                  <a:lstStyle/>
                  <a:p>
                    <a:r>
                      <a:rPr lang="en-US" dirty="0" smtClean="0"/>
                      <a:t>$548M </a:t>
                    </a:r>
                    <a:endParaRPr lang="en-US" dirty="0"/>
                  </a:p>
                </c:rich>
              </c:tx>
              <c:showVal val="1"/>
            </c:dLbl>
            <c:dLbl>
              <c:idx val="2"/>
              <c:layout>
                <c:manualLayout>
                  <c:x val="2.6529235928842237E-2"/>
                  <c:y val="-0.39497428503061149"/>
                </c:manualLayout>
              </c:layout>
              <c:tx>
                <c:rich>
                  <a:bodyPr/>
                  <a:lstStyle/>
                  <a:p>
                    <a:r>
                      <a:rPr lang="en-US" dirty="0" smtClean="0"/>
                      <a:t>$677M</a:t>
                    </a:r>
                    <a:endParaRPr lang="en-US" dirty="0"/>
                  </a:p>
                </c:rich>
              </c:tx>
              <c:showVal val="1"/>
            </c:dLbl>
            <c:dLbl>
              <c:idx val="3"/>
              <c:layout>
                <c:manualLayout>
                  <c:x val="3.3225430154564015E-2"/>
                  <c:y val="6.2458530924799895E-2"/>
                </c:manualLayout>
              </c:layout>
              <c:tx>
                <c:rich>
                  <a:bodyPr/>
                  <a:lstStyle/>
                  <a:p>
                    <a:r>
                      <a:rPr lang="en-US"/>
                      <a:t>$</a:t>
                    </a:r>
                    <a:r>
                      <a:rPr lang="en-US" smtClean="0"/>
                      <a:t>250M </a:t>
                    </a:r>
                    <a:endParaRPr lang="en-US"/>
                  </a:p>
                </c:rich>
              </c:tx>
              <c:showVal val="1"/>
            </c:dLbl>
            <c:dLbl>
              <c:idx val="4"/>
              <c:layout>
                <c:manualLayout>
                  <c:x val="-2.7387722368037336E-2"/>
                  <c:y val="0.20023694404925541"/>
                </c:manualLayout>
              </c:layout>
              <c:tx>
                <c:rich>
                  <a:bodyPr/>
                  <a:lstStyle/>
                  <a:p>
                    <a:r>
                      <a:rPr lang="en-US" dirty="0" smtClean="0"/>
                      <a:t>$116M</a:t>
                    </a:r>
                    <a:endParaRPr lang="en-US" dirty="0"/>
                  </a:p>
                </c:rich>
              </c:tx>
              <c:showVal val="1"/>
            </c:dLbl>
            <c:showVal val="1"/>
            <c:showLeaderLines val="1"/>
          </c:dLbls>
          <c:cat>
            <c:strRef>
              <c:f>Sheet1!$A$2:$A$6</c:f>
              <c:strCache>
                <c:ptCount val="5"/>
                <c:pt idx="0">
                  <c:v>EHR Incentives</c:v>
                </c:pt>
                <c:pt idx="1">
                  <c:v>HIEs</c:v>
                </c:pt>
                <c:pt idx="2">
                  <c:v>RECs</c:v>
                </c:pt>
                <c:pt idx="3">
                  <c:v>Beacons</c:v>
                </c:pt>
                <c:pt idx="4">
                  <c:v>Workforce</c:v>
                </c:pt>
              </c:strCache>
            </c:strRef>
          </c:cat>
          <c:val>
            <c:numRef>
              <c:f>Sheet1!$B$2:$B$6</c:f>
              <c:numCache>
                <c:formatCode>"$"#,##0_);[Red]\("$"#,##0\)</c:formatCode>
                <c:ptCount val="5"/>
                <c:pt idx="0">
                  <c:v>30000</c:v>
                </c:pt>
                <c:pt idx="1">
                  <c:v>548</c:v>
                </c:pt>
                <c:pt idx="2">
                  <c:v>677</c:v>
                </c:pt>
                <c:pt idx="3">
                  <c:v>250</c:v>
                </c:pt>
                <c:pt idx="4">
                  <c:v>116</c:v>
                </c:pt>
              </c:numCache>
            </c:numRef>
          </c:val>
        </c:ser>
      </c:pie3DChart>
    </c:plotArea>
    <c:legend>
      <c:legendPos val="r"/>
      <c:layout>
        <c:manualLayout>
          <c:xMode val="edge"/>
          <c:yMode val="edge"/>
          <c:x val="0.79385413628851986"/>
          <c:y val="0.25108954713063281"/>
          <c:w val="0.20614586371148053"/>
          <c:h val="0.38940994435880294"/>
        </c:manualLayout>
      </c:layout>
      <c:spPr>
        <a:ln>
          <a:solidFill>
            <a:schemeClr val="tx1"/>
          </a:solidFill>
        </a:ln>
      </c:spPr>
    </c:legend>
    <c:plotVisOnly val="1"/>
  </c:chart>
  <c:spPr>
    <a:ln>
      <a:solidFill>
        <a:schemeClr val="tx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rgbClr val="168C40"/>
                </a:solidFill>
              </a:defRPr>
            </a:pPr>
            <a:r>
              <a:rPr lang="en-US" sz="2800" dirty="0">
                <a:solidFill>
                  <a:schemeClr val="tx2"/>
                </a:solidFill>
              </a:rPr>
              <a:t>Paid Eligible </a:t>
            </a:r>
            <a:r>
              <a:rPr lang="en-US" sz="2800" dirty="0" smtClean="0">
                <a:solidFill>
                  <a:schemeClr val="tx2"/>
                </a:solidFill>
              </a:rPr>
              <a:t>Hospitals</a:t>
            </a:r>
            <a:endParaRPr lang="en-US" sz="2800" dirty="0">
              <a:solidFill>
                <a:schemeClr val="tx2"/>
              </a:solidFill>
            </a:endParaRPr>
          </a:p>
        </c:rich>
      </c:tx>
    </c:title>
    <c:view3D>
      <c:rotX val="30"/>
      <c:perspective val="30"/>
    </c:view3D>
    <c:plotArea>
      <c:layout/>
      <c:pie3DChart>
        <c:varyColors val="1"/>
        <c:ser>
          <c:idx val="0"/>
          <c:order val="0"/>
          <c:tx>
            <c:strRef>
              <c:f>Sheet1!$B$1</c:f>
              <c:strCache>
                <c:ptCount val="1"/>
                <c:pt idx="0">
                  <c:v>Paid Eligible Professionals</c:v>
                </c:pt>
              </c:strCache>
            </c:strRef>
          </c:tx>
          <c:spPr>
            <a:ln>
              <a:solidFill>
                <a:schemeClr val="tx2">
                  <a:lumMod val="60000"/>
                  <a:lumOff val="40000"/>
                </a:schemeClr>
              </a:solidFill>
            </a:ln>
          </c:spPr>
          <c:dPt>
            <c:idx val="0"/>
            <c:spPr>
              <a:solidFill>
                <a:srgbClr val="AABDDD"/>
              </a:solidFill>
              <a:ln>
                <a:solidFill>
                  <a:schemeClr val="tx2">
                    <a:lumMod val="60000"/>
                    <a:lumOff val="40000"/>
                  </a:schemeClr>
                </a:solidFill>
              </a:ln>
            </c:spPr>
          </c:dPt>
          <c:dPt>
            <c:idx val="1"/>
            <c:spPr>
              <a:solidFill>
                <a:schemeClr val="tx2">
                  <a:lumMod val="60000"/>
                  <a:lumOff val="40000"/>
                </a:schemeClr>
              </a:solidFill>
              <a:ln>
                <a:solidFill>
                  <a:schemeClr val="tx2">
                    <a:lumMod val="60000"/>
                    <a:lumOff val="40000"/>
                  </a:schemeClr>
                </a:solidFill>
              </a:ln>
            </c:spPr>
          </c:dPt>
          <c:dLbls>
            <c:txPr>
              <a:bodyPr/>
              <a:lstStyle/>
              <a:p>
                <a:pPr>
                  <a:defRPr sz="2800" b="1"/>
                </a:pPr>
                <a:endParaRPr lang="en-US"/>
              </a:p>
            </c:txPr>
            <c:showVal val="1"/>
            <c:showLeaderLines val="1"/>
          </c:dLbls>
          <c:cat>
            <c:strRef>
              <c:f>Sheet1!$A$2:$A$3</c:f>
              <c:strCache>
                <c:ptCount val="2"/>
                <c:pt idx="0">
                  <c:v>4993 Total Hospitals</c:v>
                </c:pt>
                <c:pt idx="1">
                  <c:v>Hospitals Paid</c:v>
                </c:pt>
              </c:strCache>
            </c:strRef>
          </c:cat>
          <c:val>
            <c:numRef>
              <c:f>Sheet1!$B$2:$B$3</c:f>
              <c:numCache>
                <c:formatCode>0.00%</c:formatCode>
                <c:ptCount val="2"/>
                <c:pt idx="0">
                  <c:v>9.5734027638694319E-2</c:v>
                </c:pt>
                <c:pt idx="1">
                  <c:v>0.90426597236130579</c:v>
                </c:pt>
              </c:numCache>
            </c:numRef>
          </c:val>
        </c:ser>
      </c:pie3DChart>
    </c:plotArea>
    <c:legend>
      <c:legendPos val="r"/>
      <c:layout>
        <c:manualLayout>
          <c:xMode val="edge"/>
          <c:yMode val="edge"/>
          <c:x val="0.70672398242768975"/>
          <c:y val="0.49629284056255984"/>
          <c:w val="0.23708120298201246"/>
          <c:h val="0.30205316098493484"/>
        </c:manualLayout>
      </c:layout>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view3D>
      <c:rotX val="30"/>
      <c:perspective val="30"/>
    </c:view3D>
    <c:plotArea>
      <c:layout>
        <c:manualLayout>
          <c:layoutTarget val="inner"/>
          <c:xMode val="edge"/>
          <c:yMode val="edge"/>
          <c:x val="1.8518518518518538E-2"/>
          <c:y val="0.15066412226932924"/>
          <c:w val="0.71969524642753135"/>
          <c:h val="0.81752673658499564"/>
        </c:manualLayout>
      </c:layout>
      <c:pie3DChart>
        <c:varyColors val="1"/>
        <c:ser>
          <c:idx val="0"/>
          <c:order val="0"/>
          <c:tx>
            <c:strRef>
              <c:f>Sheet1!$B$1</c:f>
              <c:strCache>
                <c:ptCount val="1"/>
                <c:pt idx="0">
                  <c:v>Required Stage of MU in 2015</c:v>
                </c:pt>
              </c:strCache>
            </c:strRef>
          </c:tx>
          <c:dPt>
            <c:idx val="0"/>
            <c:spPr>
              <a:solidFill>
                <a:srgbClr val="619428"/>
              </a:solidFill>
            </c:spPr>
          </c:dPt>
          <c:dPt>
            <c:idx val="1"/>
            <c:spPr>
              <a:solidFill>
                <a:schemeClr val="tx2"/>
              </a:solidFill>
            </c:spPr>
          </c:dPt>
          <c:dPt>
            <c:idx val="2"/>
            <c:spPr>
              <a:solidFill>
                <a:schemeClr val="accent1">
                  <a:lumMod val="40000"/>
                  <a:lumOff val="60000"/>
                </a:schemeClr>
              </a:solidFill>
            </c:spPr>
          </c:dPt>
          <c:dLbls>
            <c:txPr>
              <a:bodyPr/>
              <a:lstStyle/>
              <a:p>
                <a:pPr>
                  <a:defRPr sz="3200">
                    <a:solidFill>
                      <a:schemeClr val="bg1"/>
                    </a:solidFill>
                  </a:defRPr>
                </a:pPr>
                <a:endParaRPr lang="en-US"/>
              </a:p>
            </c:txPr>
            <c:dLblPos val="ctr"/>
            <c:showVal val="1"/>
            <c:showLeaderLines val="1"/>
          </c:dLbls>
          <c:cat>
            <c:strRef>
              <c:f>Sheet1!$A$2:$A$4</c:f>
              <c:strCache>
                <c:ptCount val="3"/>
                <c:pt idx="0">
                  <c:v>Stage 1 (Y1 or Y2)</c:v>
                </c:pt>
                <c:pt idx="1">
                  <c:v>Stage 2 Year 1</c:v>
                </c:pt>
                <c:pt idx="2">
                  <c:v>Stage 2 Year 2</c:v>
                </c:pt>
              </c:strCache>
            </c:strRef>
          </c:cat>
          <c:val>
            <c:numRef>
              <c:f>Sheet1!$B$2:$B$4</c:f>
              <c:numCache>
                <c:formatCode>General</c:formatCode>
                <c:ptCount val="3"/>
                <c:pt idx="0">
                  <c:v>1187</c:v>
                </c:pt>
                <c:pt idx="1">
                  <c:v>1287</c:v>
                </c:pt>
                <c:pt idx="2">
                  <c:v>2519</c:v>
                </c:pt>
              </c:numCache>
            </c:numRef>
          </c:val>
        </c:ser>
      </c:pie3DChart>
    </c:plotArea>
    <c:legend>
      <c:legendPos val="r"/>
      <c:layout>
        <c:manualLayout>
          <c:xMode val="edge"/>
          <c:yMode val="edge"/>
          <c:x val="0.75210265383493735"/>
          <c:y val="0.35046741032370976"/>
          <c:w val="0.23709487702926024"/>
          <c:h val="0.34517588392843573"/>
        </c:manualLayout>
      </c:layout>
      <c:txPr>
        <a:bodyPr/>
        <a:lstStyle/>
        <a:p>
          <a:pPr>
            <a:defRPr sz="1600"/>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5654C-B9D5-401A-ACC2-D1A3A08A4C10}" type="datetimeFigureOut">
              <a:rPr lang="en-US" smtClean="0"/>
              <a:pPr/>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85F23-E68C-456C-9945-5238EA07E6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8469E2-FDFB-43FD-BC8A-1BF5FBB7801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CMS data, 1287 hospitals demonstrated</a:t>
            </a:r>
            <a:r>
              <a:rPr lang="en-US" baseline="0" dirty="0" smtClean="0"/>
              <a:t> MU in 2013, this cohort will be required to meet Stage 2 for the first time in 2015</a:t>
            </a:r>
          </a:p>
          <a:p>
            <a:r>
              <a:rPr lang="en-US" baseline="0" dirty="0" smtClean="0"/>
              <a:t>1187 hospitals had yet to demonstrate MU as of March 2014</a:t>
            </a:r>
          </a:p>
          <a:p>
            <a:r>
              <a:rPr lang="en-US" baseline="0" dirty="0" smtClean="0"/>
              <a:t>Over 2500 hospitals, just over half of all hospitals, will be scheduled to meet Stage 2, Year 2 in 2015</a:t>
            </a:r>
          </a:p>
          <a:p>
            <a:r>
              <a:rPr lang="en-US" baseline="0" dirty="0" smtClean="0"/>
              <a:t>However, thus far only 10 of those 2500 hospitals have demonstrated Stage 2 so far</a:t>
            </a:r>
            <a:endParaRPr lang="en-US" dirty="0"/>
          </a:p>
        </p:txBody>
      </p:sp>
      <p:sp>
        <p:nvSpPr>
          <p:cNvPr id="4" name="Slide Number Placeholder 3"/>
          <p:cNvSpPr>
            <a:spLocks noGrp="1"/>
          </p:cNvSpPr>
          <p:nvPr>
            <p:ph type="sldNum" sz="quarter" idx="10"/>
          </p:nvPr>
        </p:nvSpPr>
        <p:spPr/>
        <p:txBody>
          <a:bodyPr/>
          <a:lstStyle/>
          <a:p>
            <a:fld id="{D014B67B-B4AF-E44F-84B8-C67FFF1FDC7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4B67B-B4AF-E44F-84B8-C67FFF1FDC7C}" type="slidenum">
              <a:rPr lang="en-US" smtClean="0">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A2830-2EDA-47EE-BDCE-54ABFBA158D3}"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B1B9F-CD9B-480D-ABA8-04BD6A1A1A59}"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15E6E-E8BB-41F3-B886-F95F27C577DA}"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8F9B0-251E-4097-B78A-44BCA9D2350B}"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7B01C-B36A-4ED7-A8B0-88C91963C823}"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376482-BB90-4EC2-B5F9-39C73E93B607}" type="datetime1">
              <a:rPr lang="en-US" smtClean="0">
                <a:solidFill>
                  <a:prstClr val="black">
                    <a:tint val="75000"/>
                  </a:prstClr>
                </a:solidFill>
              </a:rPr>
              <a:pPr/>
              <a:t>8/6/2014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21622-72A0-442E-A632-7B7CC8CA2BEF}" type="datetime1">
              <a:rPr lang="en-US" smtClean="0">
                <a:solidFill>
                  <a:prstClr val="black">
                    <a:tint val="75000"/>
                  </a:prstClr>
                </a:solidFill>
              </a:rPr>
              <a:pPr/>
              <a:t>8/6/2014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64396-925A-48AE-97CB-24438C4554F2}" type="datetime1">
              <a:rPr lang="en-US" smtClean="0">
                <a:solidFill>
                  <a:prstClr val="black">
                    <a:tint val="75000"/>
                  </a:prstClr>
                </a:solidFill>
              </a:rPr>
              <a:pPr/>
              <a:t>8/6/2014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0AD72-D9D1-4529-B688-A02BAE33BB31}" type="datetime1">
              <a:rPr lang="en-US" smtClean="0">
                <a:solidFill>
                  <a:prstClr val="black">
                    <a:tint val="75000"/>
                  </a:prstClr>
                </a:solidFill>
              </a:rPr>
              <a:pPr/>
              <a:t>8/6/2014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D2C33-3B64-4598-8FF0-3B2B116E7FCA}" type="datetime1">
              <a:rPr lang="en-US" smtClean="0">
                <a:solidFill>
                  <a:prstClr val="black">
                    <a:tint val="75000"/>
                  </a:prstClr>
                </a:solidFill>
              </a:rPr>
              <a:pPr/>
              <a:t>8/6/2014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9D3D-DA19-45FE-AC3B-E57F5D8E1E32}" type="datetime1">
              <a:rPr lang="en-US" smtClean="0">
                <a:solidFill>
                  <a:prstClr val="black">
                    <a:tint val="75000"/>
                  </a:prstClr>
                </a:solidFill>
              </a:rPr>
              <a:pPr/>
              <a:t>8/6/2014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8AAD-6399-40A3-9532-E072A4BE6F2B}" type="datetime1">
              <a:rPr lang="en-US" smtClean="0">
                <a:solidFill>
                  <a:prstClr val="black">
                    <a:tint val="75000"/>
                  </a:prstClr>
                </a:solidFill>
              </a:rPr>
              <a:pPr/>
              <a:t>8/6/2014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53991-84AF-4827-A768-69F1F9E48461}" type="slidenum">
              <a:rPr lang="en-US" smtClean="0">
                <a:solidFill>
                  <a:prstClr val="black">
                    <a:tint val="75000"/>
                  </a:prstClr>
                </a:solidFill>
              </a:rPr>
              <a:pPr/>
              <a:t>‹#›</a:t>
            </a:fld>
            <a:endParaRPr lang="en-US">
              <a:solidFill>
                <a:prstClr val="black">
                  <a:tint val="75000"/>
                </a:prstClr>
              </a:solidFill>
            </a:endParaRPr>
          </a:p>
        </p:txBody>
      </p:sp>
      <p:pic>
        <p:nvPicPr>
          <p:cNvPr id="7" name="Picture 6" descr="2014 template.tif"/>
          <p:cNvPicPr>
            <a:picLocks noChangeAspect="1"/>
          </p:cNvPicPr>
          <p:nvPr userDrawn="1"/>
        </p:nvPicPr>
        <p:blipFill>
          <a:blip r:embed="rId13" cstate="print"/>
          <a:stretch>
            <a:fillRect/>
          </a:stretch>
        </p:blipFill>
        <p:spPr>
          <a:xfrm>
            <a:off x="-152400" y="-152400"/>
            <a:ext cx="9340726" cy="7010400"/>
          </a:xfrm>
          <a:prstGeom prst="rect">
            <a:avLst/>
          </a:prstGeom>
        </p:spPr>
      </p:pic>
      <p:pic>
        <p:nvPicPr>
          <p:cNvPr id="8" name="Picture 7" descr="CHIMElogo.jpg"/>
          <p:cNvPicPr>
            <a:picLocks noChangeAspect="1"/>
          </p:cNvPicPr>
          <p:nvPr userDrawn="1"/>
        </p:nvPicPr>
        <p:blipFill>
          <a:blip r:embed="rId14" cstate="print"/>
          <a:stretch>
            <a:fillRect/>
          </a:stretch>
        </p:blipFill>
        <p:spPr>
          <a:xfrm>
            <a:off x="7230146" y="6019800"/>
            <a:ext cx="1685253" cy="73808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smith@cio-chime.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3124200"/>
            <a:ext cx="6781800" cy="1323439"/>
          </a:xfrm>
          <a:prstGeom prst="rect">
            <a:avLst/>
          </a:prstGeom>
          <a:noFill/>
        </p:spPr>
        <p:txBody>
          <a:bodyPr wrap="square" rtlCol="0">
            <a:spAutoFit/>
          </a:bodyPr>
          <a:lstStyle/>
          <a:p>
            <a:pPr algn="ctr"/>
            <a:r>
              <a:rPr lang="en-US" sz="4000" dirty="0" smtClean="0">
                <a:solidFill>
                  <a:srgbClr val="1F497D"/>
                </a:solidFill>
                <a:latin typeface="Constantia" pitchFamily="18" charset="0"/>
              </a:rPr>
              <a:t>Meaningful Use: Where do we go from here?</a:t>
            </a:r>
            <a:endParaRPr lang="en-US" sz="4000" dirty="0">
              <a:solidFill>
                <a:srgbClr val="1F497D"/>
              </a:solidFill>
              <a:latin typeface="Constantia" pitchFamily="18" charset="0"/>
            </a:endParaRPr>
          </a:p>
        </p:txBody>
      </p:sp>
      <p:sp>
        <p:nvSpPr>
          <p:cNvPr id="8" name="TextBox 7"/>
          <p:cNvSpPr txBox="1"/>
          <p:nvPr/>
        </p:nvSpPr>
        <p:spPr>
          <a:xfrm>
            <a:off x="838200" y="4876800"/>
            <a:ext cx="7436677" cy="923330"/>
          </a:xfrm>
          <a:prstGeom prst="rect">
            <a:avLst/>
          </a:prstGeom>
          <a:noFill/>
        </p:spPr>
        <p:txBody>
          <a:bodyPr wrap="square" rtlCol="0">
            <a:spAutoFit/>
          </a:bodyPr>
          <a:lstStyle/>
          <a:p>
            <a:pPr algn="ctr"/>
            <a:r>
              <a:rPr lang="en-US" dirty="0">
                <a:solidFill>
                  <a:prstClr val="black">
                    <a:lumMod val="75000"/>
                    <a:lumOff val="25000"/>
                  </a:prstClr>
                </a:solidFill>
                <a:latin typeface="Constantia" pitchFamily="18" charset="0"/>
              </a:rPr>
              <a:t>Jeffery Smith, </a:t>
            </a:r>
            <a:r>
              <a:rPr lang="en-US" dirty="0" smtClean="0">
                <a:solidFill>
                  <a:prstClr val="black">
                    <a:lumMod val="75000"/>
                    <a:lumOff val="25000"/>
                  </a:prstClr>
                </a:solidFill>
                <a:latin typeface="Constantia" pitchFamily="18" charset="0"/>
              </a:rPr>
              <a:t>M.P.P.</a:t>
            </a:r>
            <a:endParaRPr lang="en-US" dirty="0">
              <a:solidFill>
                <a:prstClr val="black">
                  <a:lumMod val="75000"/>
                  <a:lumOff val="25000"/>
                </a:prstClr>
              </a:solidFill>
              <a:latin typeface="Constantia" pitchFamily="18" charset="0"/>
            </a:endParaRPr>
          </a:p>
          <a:p>
            <a:pPr algn="ctr"/>
            <a:r>
              <a:rPr lang="en-US" dirty="0" smtClean="0">
                <a:solidFill>
                  <a:prstClr val="black">
                    <a:lumMod val="75000"/>
                    <a:lumOff val="25000"/>
                  </a:prstClr>
                </a:solidFill>
                <a:latin typeface="Constantia" pitchFamily="18" charset="0"/>
              </a:rPr>
              <a:t>Vice President of Public Policy</a:t>
            </a:r>
            <a:endParaRPr lang="en-US" dirty="0">
              <a:solidFill>
                <a:prstClr val="black">
                  <a:lumMod val="75000"/>
                  <a:lumOff val="25000"/>
                </a:prstClr>
              </a:solidFill>
              <a:latin typeface="Constantia" pitchFamily="18" charset="0"/>
            </a:endParaRPr>
          </a:p>
          <a:p>
            <a:pPr algn="ctr"/>
            <a:r>
              <a:rPr lang="en-US" dirty="0">
                <a:solidFill>
                  <a:prstClr val="black">
                    <a:lumMod val="75000"/>
                    <a:lumOff val="25000"/>
                  </a:prstClr>
                </a:solidFill>
                <a:latin typeface="Constantia" pitchFamily="18" charset="0"/>
              </a:rPr>
              <a:t>CHIME</a:t>
            </a:r>
          </a:p>
        </p:txBody>
      </p:sp>
      <p:pic>
        <p:nvPicPr>
          <p:cNvPr id="9" name="Picture 8" descr="CHIME huge.gif"/>
          <p:cNvPicPr>
            <a:picLocks noChangeAspect="1"/>
          </p:cNvPicPr>
          <p:nvPr/>
        </p:nvPicPr>
        <p:blipFill>
          <a:blip r:embed="rId2" cstate="print"/>
          <a:stretch>
            <a:fillRect/>
          </a:stretch>
        </p:blipFill>
        <p:spPr>
          <a:xfrm>
            <a:off x="2362200" y="914400"/>
            <a:ext cx="4648200" cy="18566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Patient’s View of MU</a:t>
            </a:r>
            <a:endParaRPr lang="en-US" dirty="0">
              <a:solidFill>
                <a:schemeClr val="tx2"/>
              </a:solidFill>
            </a:endParaRPr>
          </a:p>
        </p:txBody>
      </p:sp>
      <p:sp>
        <p:nvSpPr>
          <p:cNvPr id="5" name="Text Placeholder 4"/>
          <p:cNvSpPr>
            <a:spLocks noGrp="1"/>
          </p:cNvSpPr>
          <p:nvPr>
            <p:ph type="body" idx="1"/>
          </p:nvPr>
        </p:nvSpPr>
        <p:spPr/>
        <p:txBody>
          <a:bodyPr/>
          <a:lstStyle/>
          <a:p>
            <a:r>
              <a:rPr lang="en-US" dirty="0" smtClean="0">
                <a:solidFill>
                  <a:schemeClr val="tx2"/>
                </a:solidFill>
              </a:rPr>
              <a:t>Positive View</a:t>
            </a:r>
            <a:endParaRPr lang="en-US" dirty="0">
              <a:solidFill>
                <a:schemeClr val="tx2"/>
              </a:solidFill>
            </a:endParaRPr>
          </a:p>
        </p:txBody>
      </p:sp>
      <p:sp>
        <p:nvSpPr>
          <p:cNvPr id="6" name="Content Placeholder 5"/>
          <p:cNvSpPr>
            <a:spLocks noGrp="1"/>
          </p:cNvSpPr>
          <p:nvPr>
            <p:ph sz="half" idx="2"/>
          </p:nvPr>
        </p:nvSpPr>
        <p:spPr/>
        <p:txBody>
          <a:bodyPr/>
          <a:lstStyle/>
          <a:p>
            <a:r>
              <a:rPr lang="en-US" dirty="0" smtClean="0">
                <a:solidFill>
                  <a:schemeClr val="tx2"/>
                </a:solidFill>
              </a:rPr>
              <a:t>(More) Pervasive use of Web 1.0 technology – e.g. online scheduling, patient portal</a:t>
            </a:r>
          </a:p>
          <a:p>
            <a:r>
              <a:rPr lang="en-US" dirty="0" smtClean="0">
                <a:solidFill>
                  <a:schemeClr val="tx2"/>
                </a:solidFill>
              </a:rPr>
              <a:t>Fewer repeat tests</a:t>
            </a:r>
          </a:p>
          <a:p>
            <a:r>
              <a:rPr lang="en-US" dirty="0" smtClean="0">
                <a:solidFill>
                  <a:schemeClr val="tx2"/>
                </a:solidFill>
              </a:rPr>
              <a:t>Alerts and reminders</a:t>
            </a:r>
          </a:p>
          <a:p>
            <a:r>
              <a:rPr lang="en-US" dirty="0" smtClean="0">
                <a:solidFill>
                  <a:schemeClr val="tx2"/>
                </a:solidFill>
              </a:rPr>
              <a:t>Fewer folders to carry from hospital to physician</a:t>
            </a:r>
          </a:p>
          <a:p>
            <a:endParaRPr lang="en-US" dirty="0" smtClean="0">
              <a:solidFill>
                <a:schemeClr val="tx2"/>
              </a:solidFill>
            </a:endParaRPr>
          </a:p>
          <a:p>
            <a:endParaRPr lang="en-US" dirty="0"/>
          </a:p>
        </p:txBody>
      </p:sp>
      <p:sp>
        <p:nvSpPr>
          <p:cNvPr id="7" name="Text Placeholder 6"/>
          <p:cNvSpPr>
            <a:spLocks noGrp="1"/>
          </p:cNvSpPr>
          <p:nvPr>
            <p:ph type="body" sz="quarter" idx="3"/>
          </p:nvPr>
        </p:nvSpPr>
        <p:spPr/>
        <p:txBody>
          <a:bodyPr/>
          <a:lstStyle/>
          <a:p>
            <a:r>
              <a:rPr lang="en-US" dirty="0" smtClean="0">
                <a:solidFill>
                  <a:schemeClr val="tx2"/>
                </a:solidFill>
              </a:rPr>
              <a:t>Negative View</a:t>
            </a:r>
            <a:endParaRPr lang="en-US" dirty="0">
              <a:solidFill>
                <a:schemeClr val="tx2"/>
              </a:solidFill>
            </a:endParaRPr>
          </a:p>
        </p:txBody>
      </p:sp>
      <p:sp>
        <p:nvSpPr>
          <p:cNvPr id="8" name="Content Placeholder 7"/>
          <p:cNvSpPr>
            <a:spLocks noGrp="1"/>
          </p:cNvSpPr>
          <p:nvPr>
            <p:ph sz="quarter" idx="4"/>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solidFill>
                  <a:schemeClr val="tx2"/>
                </a:solidFill>
              </a:rPr>
              <a:t>Decreased doctor face-time </a:t>
            </a:r>
          </a:p>
          <a:p>
            <a:r>
              <a:rPr lang="en-US" dirty="0" smtClean="0">
                <a:solidFill>
                  <a:schemeClr val="tx2"/>
                </a:solidFill>
              </a:rPr>
              <a:t>Multiple patient portals</a:t>
            </a:r>
          </a:p>
          <a:p>
            <a:r>
              <a:rPr lang="en-US" dirty="0" smtClean="0">
                <a:solidFill>
                  <a:schemeClr val="tx2"/>
                </a:solidFill>
              </a:rPr>
              <a:t>“Big Brother” fears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10</a:t>
            </a:fld>
            <a:endParaRPr lang="en-US">
              <a:solidFill>
                <a:prstClr val="black">
                  <a:tint val="75000"/>
                </a:prstClr>
              </a:solidFill>
            </a:endParaRPr>
          </a:p>
        </p:txBody>
      </p:sp>
      <p:pic>
        <p:nvPicPr>
          <p:cNvPr id="5122" name="Picture 2" descr="http://www.assetstorage.co.uk/AssetStorageService.svc/GetImageFriendly/721367399/374/500/0/0/1/80/ResizeBestFit/0/FRU/338E044399F06DBFA0291B39229C06B5/wrong-password.jpg"/>
          <p:cNvPicPr>
            <a:picLocks noChangeAspect="1" noChangeArrowheads="1"/>
          </p:cNvPicPr>
          <p:nvPr/>
        </p:nvPicPr>
        <p:blipFill>
          <a:blip r:embed="rId2" cstate="print"/>
          <a:srcRect/>
          <a:stretch>
            <a:fillRect/>
          </a:stretch>
        </p:blipFill>
        <p:spPr bwMode="auto">
          <a:xfrm>
            <a:off x="5334000" y="2209800"/>
            <a:ext cx="2725067" cy="20383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Current State: Program Year 2014</a:t>
            </a:r>
            <a:endParaRPr lang="en-US" dirty="0">
              <a:solidFill>
                <a:schemeClr val="tx2"/>
              </a:solidFill>
            </a:endParaRPr>
          </a:p>
        </p:txBody>
      </p:sp>
      <p:sp>
        <p:nvSpPr>
          <p:cNvPr id="3" name="Content Placeholder 2"/>
          <p:cNvSpPr>
            <a:spLocks noGrp="1"/>
          </p:cNvSpPr>
          <p:nvPr>
            <p:ph idx="1"/>
          </p:nvPr>
        </p:nvSpPr>
        <p:spPr>
          <a:xfrm>
            <a:off x="228600" y="1752600"/>
            <a:ext cx="2286000" cy="4525963"/>
          </a:xfrm>
        </p:spPr>
        <p:txBody>
          <a:bodyPr>
            <a:normAutofit fontScale="70000" lnSpcReduction="20000"/>
          </a:bodyPr>
          <a:lstStyle/>
          <a:p>
            <a:r>
              <a:rPr lang="en-US" dirty="0" smtClean="0">
                <a:solidFill>
                  <a:schemeClr val="tx2"/>
                </a:solidFill>
              </a:rPr>
              <a:t>More than 90.43% of hospitals have been paid through the EHR Incentive Program</a:t>
            </a:r>
          </a:p>
          <a:p>
            <a:r>
              <a:rPr lang="en-US" dirty="0" smtClean="0">
                <a:solidFill>
                  <a:schemeClr val="tx2"/>
                </a:solidFill>
              </a:rPr>
              <a:t>This includes money received for AIU, not the % of hospitals that have met Stage 1 measures and objectives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11</a:t>
            </a:fld>
            <a:endParaRPr lang="en-US">
              <a:solidFill>
                <a:prstClr val="black">
                  <a:tint val="75000"/>
                </a:prstClr>
              </a:solidFill>
            </a:endParaRPr>
          </a:p>
        </p:txBody>
      </p:sp>
      <p:graphicFrame>
        <p:nvGraphicFramePr>
          <p:cNvPr id="5" name="Chart 4"/>
          <p:cNvGraphicFramePr/>
          <p:nvPr>
            <p:extLst>
              <p:ext uri="{D42A27DB-BD31-4B8C-83A1-F6EECF244321}">
                <p14:modId xmlns:p14="http://schemas.microsoft.com/office/powerpoint/2010/main" xmlns="" val="2915053793"/>
              </p:ext>
            </p:extLst>
          </p:nvPr>
        </p:nvGraphicFramePr>
        <p:xfrm>
          <a:off x="2438400" y="1371600"/>
          <a:ext cx="6322785"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5105400"/>
            <a:ext cx="2123979" cy="307777"/>
          </a:xfrm>
          <a:prstGeom prst="rect">
            <a:avLst/>
          </a:prstGeom>
          <a:noFill/>
          <a:ln>
            <a:solidFill>
              <a:schemeClr val="tx1"/>
            </a:solidFill>
          </a:ln>
        </p:spPr>
        <p:txBody>
          <a:bodyPr wrap="none" rtlCol="0">
            <a:spAutoFit/>
          </a:bodyPr>
          <a:lstStyle/>
          <a:p>
            <a:r>
              <a:rPr lang="en-US" sz="1400" dirty="0" smtClean="0"/>
              <a:t>Data from CMS, April 2014</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Current State: Continued</a:t>
            </a:r>
            <a:endParaRPr lang="en-US" dirty="0">
              <a:solidFill>
                <a:schemeClr val="tx2"/>
              </a:solidFill>
            </a:endParaRPr>
          </a:p>
        </p:txBody>
      </p:sp>
      <p:sp>
        <p:nvSpPr>
          <p:cNvPr id="3" name="Content Placeholder 2"/>
          <p:cNvSpPr>
            <a:spLocks noGrp="1"/>
          </p:cNvSpPr>
          <p:nvPr>
            <p:ph idx="1"/>
          </p:nvPr>
        </p:nvSpPr>
        <p:spPr>
          <a:xfrm>
            <a:off x="457200" y="5638800"/>
            <a:ext cx="8001000" cy="487363"/>
          </a:xfrm>
        </p:spPr>
        <p:txBody>
          <a:bodyPr>
            <a:normAutofit fontScale="62500" lnSpcReduction="20000"/>
          </a:bodyPr>
          <a:lstStyle/>
          <a:p>
            <a:r>
              <a:rPr lang="en-US" dirty="0" smtClean="0">
                <a:solidFill>
                  <a:schemeClr val="tx2"/>
                </a:solidFill>
              </a:rPr>
              <a:t>22% of EPs have dropped out of the program between 2011 and 2014</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12</a:t>
            </a:fld>
            <a:endParaRPr lang="en-US">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447800"/>
            <a:ext cx="7401347" cy="3930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477000" y="2057400"/>
            <a:ext cx="2123979" cy="307777"/>
          </a:xfrm>
          <a:prstGeom prst="rect">
            <a:avLst/>
          </a:prstGeom>
          <a:noFill/>
          <a:ln>
            <a:solidFill>
              <a:schemeClr val="tx1"/>
            </a:solidFill>
          </a:ln>
        </p:spPr>
        <p:txBody>
          <a:bodyPr wrap="none" rtlCol="0">
            <a:spAutoFit/>
          </a:bodyPr>
          <a:lstStyle/>
          <a:p>
            <a:r>
              <a:rPr lang="en-US" sz="1400" dirty="0" smtClean="0"/>
              <a:t>Data from CMS, April 2014</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chemeClr val="tx2"/>
                </a:solidFill>
              </a:rPr>
              <a:t>Future State: Program Year 2015 &amp; Beyond</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lgn="l"/>
            <a:fld id="{0F653991-84AF-4827-A768-69F1F9E48461}" type="slidenum">
              <a:rPr lang="en-US" smtClean="0">
                <a:solidFill>
                  <a:prstClr val="black">
                    <a:tint val="75000"/>
                  </a:prstClr>
                </a:solidFill>
              </a:rPr>
              <a:pPr algn="l"/>
              <a:t>13</a:t>
            </a:fld>
            <a:endParaRPr lang="en-US" dirty="0">
              <a:solidFill>
                <a:prstClr val="black">
                  <a:tint val="75000"/>
                </a:prstClr>
              </a:solidFill>
            </a:endParaRPr>
          </a:p>
        </p:txBody>
      </p:sp>
      <p:graphicFrame>
        <p:nvGraphicFramePr>
          <p:cNvPr id="18" name="Content Placeholder 6"/>
          <p:cNvGraphicFramePr>
            <a:graphicFrameLocks noGrp="1"/>
          </p:cNvGraphicFramePr>
          <p:nvPr>
            <p:ph idx="4294967295"/>
          </p:nvPr>
        </p:nvGraphicFramePr>
        <p:xfrm>
          <a:off x="533400" y="2362200"/>
          <a:ext cx="7452360" cy="4269435"/>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533400" y="2514601"/>
            <a:ext cx="3276600" cy="1818193"/>
            <a:chOff x="1143000" y="1981200"/>
            <a:chExt cx="3276600" cy="1818193"/>
          </a:xfrm>
        </p:grpSpPr>
        <p:sp>
          <p:nvSpPr>
            <p:cNvPr id="20" name="TextBox 19"/>
            <p:cNvSpPr txBox="1"/>
            <p:nvPr/>
          </p:nvSpPr>
          <p:spPr>
            <a:xfrm>
              <a:off x="1143000" y="1981200"/>
              <a:ext cx="3276600" cy="1015663"/>
            </a:xfrm>
            <a:prstGeom prst="rect">
              <a:avLst/>
            </a:prstGeom>
            <a:noFill/>
          </p:spPr>
          <p:txBody>
            <a:bodyPr wrap="square" rtlCol="0">
              <a:spAutoFit/>
            </a:bodyPr>
            <a:lstStyle/>
            <a:p>
              <a:r>
                <a:rPr lang="en-US" sz="2000" dirty="0" smtClean="0">
                  <a:solidFill>
                    <a:srgbClr val="FF0000"/>
                  </a:solidFill>
                </a:rPr>
                <a:t>10 = # of hospitals successful at Stage 2 thus far</a:t>
              </a:r>
              <a:endParaRPr lang="en-US" sz="2000" dirty="0">
                <a:solidFill>
                  <a:srgbClr val="FF0000"/>
                </a:solidFill>
              </a:endParaRPr>
            </a:p>
          </p:txBody>
        </p:sp>
        <p:sp>
          <p:nvSpPr>
            <p:cNvPr id="21" name="Isosceles Triangle 20"/>
            <p:cNvSpPr/>
            <p:nvPr/>
          </p:nvSpPr>
          <p:spPr>
            <a:xfrm rot="10680000" flipH="1">
              <a:off x="3898976" y="2610673"/>
              <a:ext cx="84874" cy="1188720"/>
            </a:xfrm>
            <a:prstGeom prst="triangle">
              <a:avLst>
                <a:gd name="adj" fmla="val 477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066800" y="2057400"/>
            <a:ext cx="6784230" cy="523220"/>
          </a:xfrm>
          <a:prstGeom prst="rect">
            <a:avLst/>
          </a:prstGeom>
          <a:noFill/>
        </p:spPr>
        <p:txBody>
          <a:bodyPr wrap="none" rtlCol="0">
            <a:spAutoFit/>
          </a:bodyPr>
          <a:lstStyle/>
          <a:p>
            <a:r>
              <a:rPr lang="en-US" sz="2800" dirty="0" smtClean="0">
                <a:solidFill>
                  <a:schemeClr val="tx2"/>
                </a:solidFill>
              </a:rPr>
              <a:t>Required Stage of MU in 2015 (hospitals)</a:t>
            </a:r>
            <a:endParaRPr lang="en-US"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chemeClr val="tx2"/>
                </a:solidFill>
              </a:rPr>
              <a:t>Near-term Issues: 2015 Reporting Requirements</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lgn="l"/>
            <a:fld id="{0F653991-84AF-4827-A768-69F1F9E48461}" type="slidenum">
              <a:rPr lang="en-US" smtClean="0">
                <a:solidFill>
                  <a:prstClr val="black">
                    <a:tint val="75000"/>
                  </a:prstClr>
                </a:solidFill>
              </a:rPr>
              <a:pPr algn="l"/>
              <a:t>14</a:t>
            </a:fld>
            <a:endParaRPr lang="en-US" dirty="0">
              <a:solidFill>
                <a:prstClr val="black">
                  <a:tint val="75000"/>
                </a:prstClr>
              </a:solidFill>
            </a:endParaRPr>
          </a:p>
        </p:txBody>
      </p:sp>
      <p:sp>
        <p:nvSpPr>
          <p:cNvPr id="6" name="Content Placeholder 2"/>
          <p:cNvSpPr>
            <a:spLocks noGrp="1"/>
          </p:cNvSpPr>
          <p:nvPr>
            <p:ph idx="1"/>
          </p:nvPr>
        </p:nvSpPr>
        <p:spPr>
          <a:xfrm>
            <a:off x="457200" y="2133600"/>
            <a:ext cx="8229600" cy="3992563"/>
          </a:xfrm>
        </p:spPr>
        <p:txBody>
          <a:bodyPr>
            <a:noAutofit/>
          </a:bodyPr>
          <a:lstStyle/>
          <a:p>
            <a:r>
              <a:rPr lang="en-US" dirty="0" smtClean="0">
                <a:solidFill>
                  <a:schemeClr val="tx2"/>
                </a:solidFill>
              </a:rPr>
              <a:t>Current policy requires 365-day EHR reporting period in 2015, except for those EHs / CAHs and EPs attesting for the first time</a:t>
            </a:r>
          </a:p>
          <a:p>
            <a:r>
              <a:rPr lang="en-US" dirty="0" smtClean="0">
                <a:solidFill>
                  <a:schemeClr val="tx2"/>
                </a:solidFill>
              </a:rPr>
              <a:t>Recommendation: “CHIME strongly urges CMS to adopt the 2014 policy, allowing providers to choose any 3-month quarter EHR reporting period, for FY and CY 2015”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Near-term Issues: 2015 Edition CEHRT</a:t>
            </a:r>
            <a:endParaRPr lang="en-US" dirty="0"/>
          </a:p>
        </p:txBody>
      </p:sp>
      <p:sp>
        <p:nvSpPr>
          <p:cNvPr id="3" name="Content Placeholder 2"/>
          <p:cNvSpPr>
            <a:spLocks noGrp="1"/>
          </p:cNvSpPr>
          <p:nvPr>
            <p:ph idx="1"/>
          </p:nvPr>
        </p:nvSpPr>
        <p:spPr/>
        <p:txBody>
          <a:bodyPr/>
          <a:lstStyle/>
          <a:p>
            <a:r>
              <a:rPr lang="en-US" dirty="0" smtClean="0">
                <a:solidFill>
                  <a:schemeClr val="tx2"/>
                </a:solidFill>
              </a:rPr>
              <a:t>2014 NPRM will be published as a final rule in the very near future</a:t>
            </a:r>
          </a:p>
          <a:p>
            <a:r>
              <a:rPr lang="en-US" dirty="0" smtClean="0">
                <a:solidFill>
                  <a:schemeClr val="tx2"/>
                </a:solidFill>
              </a:rPr>
              <a:t>Market uptake / impact is as yet unknown</a:t>
            </a:r>
          </a:p>
          <a:p>
            <a:pPr lvl="1"/>
            <a:r>
              <a:rPr lang="en-US" dirty="0" smtClean="0">
                <a:solidFill>
                  <a:schemeClr val="tx2"/>
                </a:solidFill>
              </a:rPr>
              <a:t>Developer community did not support much of the NPRM</a:t>
            </a:r>
          </a:p>
          <a:p>
            <a:pPr lvl="1"/>
            <a:r>
              <a:rPr lang="en-US" dirty="0" smtClean="0">
                <a:solidFill>
                  <a:schemeClr val="tx2"/>
                </a:solidFill>
              </a:rPr>
              <a:t>CHIME was lukewarm; asked ONC to wait to develop a CEHRT track separate from MU</a:t>
            </a:r>
          </a:p>
          <a:p>
            <a:r>
              <a:rPr lang="en-US" dirty="0" smtClean="0">
                <a:solidFill>
                  <a:schemeClr val="tx2"/>
                </a:solidFill>
              </a:rPr>
              <a:t>Long-term strategy or one-time foray?</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Where do we go from here?</a:t>
            </a:r>
            <a:endParaRPr lang="en-US" dirty="0">
              <a:solidFill>
                <a:schemeClr val="tx2"/>
              </a:solidFill>
            </a:endParaRPr>
          </a:p>
        </p:txBody>
      </p:sp>
      <p:sp>
        <p:nvSpPr>
          <p:cNvPr id="3" name="Content Placeholder 2"/>
          <p:cNvSpPr>
            <a:spLocks noGrp="1"/>
          </p:cNvSpPr>
          <p:nvPr>
            <p:ph idx="1"/>
          </p:nvPr>
        </p:nvSpPr>
        <p:spPr>
          <a:xfrm>
            <a:off x="3581400" y="1524001"/>
            <a:ext cx="4495800" cy="4267200"/>
          </a:xfrm>
        </p:spPr>
        <p:txBody>
          <a:bodyPr>
            <a:normAutofit fontScale="85000" lnSpcReduction="10000"/>
          </a:bodyPr>
          <a:lstStyle/>
          <a:p>
            <a:r>
              <a:rPr lang="en-US" dirty="0" smtClean="0">
                <a:solidFill>
                  <a:schemeClr val="tx2"/>
                </a:solidFill>
              </a:rPr>
              <a:t>Vitality of the program is in jeopardy</a:t>
            </a:r>
          </a:p>
          <a:p>
            <a:r>
              <a:rPr lang="en-US" dirty="0" smtClean="0">
                <a:solidFill>
                  <a:schemeClr val="tx2"/>
                </a:solidFill>
              </a:rPr>
              <a:t>MU as </a:t>
            </a:r>
            <a:r>
              <a:rPr lang="en-US" dirty="0" err="1" smtClean="0">
                <a:solidFill>
                  <a:schemeClr val="tx2"/>
                </a:solidFill>
              </a:rPr>
              <a:t>eRx</a:t>
            </a:r>
            <a:endParaRPr lang="en-US" dirty="0" smtClean="0">
              <a:solidFill>
                <a:schemeClr val="tx2"/>
              </a:solidFill>
            </a:endParaRPr>
          </a:p>
          <a:p>
            <a:pPr lvl="1"/>
            <a:r>
              <a:rPr lang="en-US" dirty="0" smtClean="0">
                <a:solidFill>
                  <a:schemeClr val="tx2"/>
                </a:solidFill>
              </a:rPr>
              <a:t>CMS using MU as a “checkpoint modifier” for reimbursement</a:t>
            </a:r>
          </a:p>
          <a:p>
            <a:pPr lvl="1"/>
            <a:r>
              <a:rPr lang="en-US" dirty="0" smtClean="0">
                <a:solidFill>
                  <a:schemeClr val="tx2"/>
                </a:solidFill>
              </a:rPr>
              <a:t>Quality program reliance on EHR for IQR and PQRS</a:t>
            </a:r>
          </a:p>
          <a:p>
            <a:r>
              <a:rPr lang="en-US" dirty="0" smtClean="0">
                <a:solidFill>
                  <a:schemeClr val="tx2"/>
                </a:solidFill>
              </a:rPr>
              <a:t>Congressional pressure</a:t>
            </a:r>
          </a:p>
          <a:p>
            <a:r>
              <a:rPr lang="en-US" dirty="0" smtClean="0">
                <a:solidFill>
                  <a:schemeClr val="tx2"/>
                </a:solidFill>
              </a:rPr>
              <a:t>Startup ONC coming of age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16</a:t>
            </a:fld>
            <a:endParaRPr lang="en-US">
              <a:solidFill>
                <a:prstClr val="black">
                  <a:tint val="75000"/>
                </a:prst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609600" y="1600200"/>
            <a:ext cx="2257425"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Questions?</a:t>
            </a:r>
            <a:endParaRPr lang="en-US" dirty="0">
              <a:solidFill>
                <a:schemeClr val="tx2"/>
              </a:solidFill>
            </a:endParaRPr>
          </a:p>
        </p:txBody>
      </p:sp>
      <p:pic>
        <p:nvPicPr>
          <p:cNvPr id="5" name="Content Placeholder 4" descr="question mark.jpg"/>
          <p:cNvPicPr>
            <a:picLocks noGrp="1" noChangeAspect="1"/>
          </p:cNvPicPr>
          <p:nvPr>
            <p:ph idx="1"/>
          </p:nvPr>
        </p:nvPicPr>
        <p:blipFill>
          <a:blip r:embed="rId2" cstate="print"/>
          <a:stretch>
            <a:fillRect/>
          </a:stretch>
        </p:blipFill>
        <p:spPr>
          <a:xfrm>
            <a:off x="2769179" y="1600200"/>
            <a:ext cx="3605642" cy="4525963"/>
          </a:xfrm>
        </p:spPr>
      </p:pic>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17</a:t>
            </a:fld>
            <a:endParaRPr lang="en-US">
              <a:solidFill>
                <a:prstClr val="black">
                  <a:tint val="75000"/>
                </a:prstClr>
              </a:solidFill>
            </a:endParaRPr>
          </a:p>
        </p:txBody>
      </p:sp>
      <p:sp>
        <p:nvSpPr>
          <p:cNvPr id="6" name="TextBox 5"/>
          <p:cNvSpPr txBox="1"/>
          <p:nvPr/>
        </p:nvSpPr>
        <p:spPr>
          <a:xfrm>
            <a:off x="457200" y="3886200"/>
            <a:ext cx="2305503" cy="175432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u="sng" dirty="0" smtClean="0">
                <a:solidFill>
                  <a:schemeClr val="tx2"/>
                </a:solidFill>
              </a:rPr>
              <a:t>Contact Information:</a:t>
            </a:r>
          </a:p>
          <a:p>
            <a:endParaRPr lang="en-US" dirty="0">
              <a:solidFill>
                <a:schemeClr val="tx2"/>
              </a:solidFill>
            </a:endParaRPr>
          </a:p>
          <a:p>
            <a:r>
              <a:rPr lang="en-US" dirty="0" smtClean="0">
                <a:solidFill>
                  <a:schemeClr val="tx2"/>
                </a:solidFill>
              </a:rPr>
              <a:t>Jeff Smith</a:t>
            </a:r>
          </a:p>
          <a:p>
            <a:r>
              <a:rPr lang="en-US" dirty="0" smtClean="0">
                <a:solidFill>
                  <a:schemeClr val="tx2"/>
                </a:solidFill>
              </a:rPr>
              <a:t>VP of Public Policy</a:t>
            </a:r>
          </a:p>
          <a:p>
            <a:r>
              <a:rPr lang="en-US" dirty="0" smtClean="0">
                <a:solidFill>
                  <a:schemeClr val="tx2"/>
                </a:solidFill>
              </a:rPr>
              <a:t>CHIME</a:t>
            </a:r>
          </a:p>
          <a:p>
            <a:r>
              <a:rPr lang="en-US" dirty="0" smtClean="0">
                <a:hlinkClick r:id="rId3"/>
              </a:rPr>
              <a:t>jsmith@cio-chime.org</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Overview</a:t>
            </a:r>
            <a:endParaRPr lang="en-US" dirty="0">
              <a:solidFill>
                <a:schemeClr val="tx2"/>
              </a:solidFill>
            </a:endParaRPr>
          </a:p>
        </p:txBody>
      </p:sp>
      <p:sp>
        <p:nvSpPr>
          <p:cNvPr id="3" name="Content Placeholder 2"/>
          <p:cNvSpPr>
            <a:spLocks noGrp="1"/>
          </p:cNvSpPr>
          <p:nvPr>
            <p:ph idx="1"/>
          </p:nvPr>
        </p:nvSpPr>
        <p:spPr>
          <a:xfrm>
            <a:off x="457200" y="1828800"/>
            <a:ext cx="8229600" cy="4297363"/>
          </a:xfrm>
        </p:spPr>
        <p:txBody>
          <a:bodyPr>
            <a:noAutofit/>
          </a:bodyPr>
          <a:lstStyle/>
          <a:p>
            <a:r>
              <a:rPr lang="en-US" sz="3600" dirty="0" smtClean="0">
                <a:solidFill>
                  <a:schemeClr val="tx2"/>
                </a:solidFill>
              </a:rPr>
              <a:t>A People’s History of Meaningful Use</a:t>
            </a:r>
          </a:p>
          <a:p>
            <a:r>
              <a:rPr lang="en-US" sz="3600" dirty="0" smtClean="0">
                <a:solidFill>
                  <a:schemeClr val="tx2"/>
                </a:solidFill>
              </a:rPr>
              <a:t>Current State: Program Year 2014</a:t>
            </a:r>
          </a:p>
          <a:p>
            <a:r>
              <a:rPr lang="en-US" sz="3600" dirty="0" smtClean="0">
                <a:solidFill>
                  <a:schemeClr val="tx2"/>
                </a:solidFill>
              </a:rPr>
              <a:t>Future State: 2015 &amp; Beyond</a:t>
            </a:r>
          </a:p>
          <a:p>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pPr algn="l"/>
            <a:fld id="{0F653991-84AF-4827-A768-69F1F9E48461}" type="slidenum">
              <a:rPr lang="en-US" smtClean="0">
                <a:solidFill>
                  <a:prstClr val="black">
                    <a:tint val="75000"/>
                  </a:prstClr>
                </a:solidFill>
              </a:rPr>
              <a:pPr algn="l"/>
              <a:t>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CHIME Is…</a:t>
            </a:r>
            <a:endParaRPr lang="en-US" dirty="0">
              <a:solidFill>
                <a:schemeClr val="tx2"/>
              </a:solidFill>
            </a:endParaRPr>
          </a:p>
        </p:txBody>
      </p:sp>
      <p:sp>
        <p:nvSpPr>
          <p:cNvPr id="3" name="Content Placeholder 2"/>
          <p:cNvSpPr>
            <a:spLocks noGrp="1"/>
          </p:cNvSpPr>
          <p:nvPr>
            <p:ph idx="1"/>
          </p:nvPr>
        </p:nvSpPr>
        <p:spPr>
          <a:xfrm>
            <a:off x="457200" y="5105400"/>
            <a:ext cx="8229600" cy="1020763"/>
          </a:xfrm>
        </p:spPr>
        <p:txBody>
          <a:bodyPr/>
          <a:lstStyle/>
          <a:p>
            <a:endParaRPr lang="en-US" dirty="0"/>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3</a:t>
            </a:fld>
            <a:endParaRPr lang="en-US">
              <a:solidFill>
                <a:prstClr val="black">
                  <a:tint val="75000"/>
                </a:prstClr>
              </a:solidFill>
            </a:endParaRPr>
          </a:p>
        </p:txBody>
      </p:sp>
      <p:sp>
        <p:nvSpPr>
          <p:cNvPr id="5" name="Content Placeholder 2"/>
          <p:cNvSpPr txBox="1">
            <a:spLocks/>
          </p:cNvSpPr>
          <p:nvPr/>
        </p:nvSpPr>
        <p:spPr>
          <a:xfrm>
            <a:off x="838200" y="1828801"/>
            <a:ext cx="6934200" cy="144779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smtClean="0">
                <a:ln>
                  <a:noFill/>
                </a:ln>
                <a:solidFill>
                  <a:schemeClr val="tx2"/>
                </a:solidFill>
                <a:effectLst/>
                <a:uLnTx/>
                <a:uFillTx/>
                <a:latin typeface="+mn-lt"/>
                <a:ea typeface="+mn-ea"/>
                <a:cs typeface="+mn-cs"/>
              </a:rPr>
              <a:t>CHIME Mission:</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8400" b="0" i="0" u="none" strike="noStrike" kern="1200" cap="none" spc="0" normalizeH="0" baseline="0" noProof="0" dirty="0" smtClean="0">
                <a:ln>
                  <a:noFill/>
                </a:ln>
                <a:solidFill>
                  <a:schemeClr val="tx2"/>
                </a:solidFill>
                <a:effectLst/>
                <a:uLnTx/>
                <a:uFillTx/>
                <a:latin typeface="+mn-lt"/>
                <a:ea typeface="+mn-ea"/>
                <a:cs typeface="+mn-cs"/>
              </a:rPr>
              <a:t>Advancing the role of CIOs and senior healthcare IT leaders through education, collaboration and advocacy in support of improved health and healthcare in our communities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8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Content Placeholder 2"/>
          <p:cNvSpPr txBox="1">
            <a:spLocks/>
          </p:cNvSpPr>
          <p:nvPr/>
        </p:nvSpPr>
        <p:spPr>
          <a:xfrm>
            <a:off x="838200" y="3505200"/>
            <a:ext cx="6934200" cy="144779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9600" dirty="0" smtClean="0">
                <a:solidFill>
                  <a:schemeClr val="tx2"/>
                </a:solidFill>
              </a:rPr>
              <a:t>Public Policy Vision</a:t>
            </a:r>
            <a:r>
              <a:rPr kumimoji="0" lang="en-US" sz="9600" b="0" i="0" u="none" strike="noStrike" kern="1200" cap="none" spc="0" normalizeH="0" baseline="0" noProof="0" dirty="0" smtClean="0">
                <a:ln>
                  <a:noFill/>
                </a:ln>
                <a:solidFill>
                  <a:schemeClr val="tx2"/>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8400" b="0" i="0" u="none" strike="noStrike" kern="1200" cap="none" spc="0" normalizeH="0" baseline="0" noProof="0" dirty="0" smtClean="0">
                <a:ln>
                  <a:noFill/>
                </a:ln>
                <a:solidFill>
                  <a:schemeClr val="tx2"/>
                </a:solidFill>
                <a:effectLst/>
                <a:uLnTx/>
                <a:uFillTx/>
                <a:latin typeface="+mn-lt"/>
                <a:ea typeface="+mn-ea"/>
                <a:cs typeface="+mn-cs"/>
              </a:rPr>
              <a:t>To improve the federal legislative</a:t>
            </a:r>
            <a:r>
              <a:rPr kumimoji="0" lang="en-US" sz="8400" b="0" i="0" u="none" strike="noStrike" kern="1200" cap="none" spc="0" normalizeH="0" noProof="0" dirty="0" smtClean="0">
                <a:ln>
                  <a:noFill/>
                </a:ln>
                <a:solidFill>
                  <a:schemeClr val="tx2"/>
                </a:solidFill>
                <a:effectLst/>
                <a:uLnTx/>
                <a:uFillTx/>
                <a:latin typeface="+mn-lt"/>
                <a:ea typeface="+mn-ea"/>
                <a:cs typeface="+mn-cs"/>
              </a:rPr>
              <a:t> and regulatory environment for health IT through CHIME member expertise</a:t>
            </a:r>
            <a:endParaRPr kumimoji="0" lang="en-US" sz="8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8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r>
              <a:rPr lang="en-US" dirty="0" smtClean="0">
                <a:solidFill>
                  <a:schemeClr val="tx2"/>
                </a:solidFill>
              </a:rPr>
              <a:t>A People’s History of Meaningful Use</a:t>
            </a:r>
            <a:endParaRPr lang="en-US" dirty="0"/>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4</a:t>
            </a:fld>
            <a:endParaRPr lang="en-US">
              <a:solidFill>
                <a:prstClr val="black">
                  <a:tint val="75000"/>
                </a:prstClr>
              </a:solidFill>
            </a:endParaRPr>
          </a:p>
        </p:txBody>
      </p:sp>
      <p:sp>
        <p:nvSpPr>
          <p:cNvPr id="5" name="TextBox 4"/>
          <p:cNvSpPr txBox="1"/>
          <p:nvPr/>
        </p:nvSpPr>
        <p:spPr>
          <a:xfrm>
            <a:off x="2667000" y="3124200"/>
            <a:ext cx="3995517" cy="1815882"/>
          </a:xfrm>
          <a:prstGeom prst="rect">
            <a:avLst/>
          </a:prstGeom>
          <a:noFill/>
        </p:spPr>
        <p:txBody>
          <a:bodyPr wrap="none" rtlCol="0">
            <a:spAutoFit/>
          </a:bodyPr>
          <a:lstStyle/>
          <a:p>
            <a:pPr>
              <a:buFont typeface="Arial" pitchFamily="34" charset="0"/>
              <a:buChar char="•"/>
            </a:pPr>
            <a:r>
              <a:rPr lang="en-US" sz="2800" dirty="0" smtClean="0">
                <a:solidFill>
                  <a:schemeClr val="tx2"/>
                </a:solidFill>
              </a:rPr>
              <a:t>  A Federal Agency’s View</a:t>
            </a:r>
          </a:p>
          <a:p>
            <a:pPr>
              <a:buFont typeface="Arial" pitchFamily="34" charset="0"/>
              <a:buChar char="•"/>
            </a:pPr>
            <a:r>
              <a:rPr lang="en-US" sz="2800" dirty="0" smtClean="0">
                <a:solidFill>
                  <a:schemeClr val="tx2"/>
                </a:solidFill>
              </a:rPr>
              <a:t>  A Congressman’s View</a:t>
            </a:r>
          </a:p>
          <a:p>
            <a:pPr>
              <a:buFont typeface="Arial" pitchFamily="34" charset="0"/>
              <a:buChar char="•"/>
            </a:pPr>
            <a:r>
              <a:rPr lang="en-US" sz="2800" dirty="0" smtClean="0">
                <a:solidFill>
                  <a:schemeClr val="tx2"/>
                </a:solidFill>
              </a:rPr>
              <a:t>  A CIO’s View</a:t>
            </a:r>
          </a:p>
          <a:p>
            <a:pPr>
              <a:buFont typeface="Arial" pitchFamily="34" charset="0"/>
              <a:buChar char="•"/>
            </a:pPr>
            <a:r>
              <a:rPr lang="en-US" sz="2800" dirty="0">
                <a:solidFill>
                  <a:schemeClr val="tx2"/>
                </a:solidFill>
              </a:rPr>
              <a:t> </a:t>
            </a:r>
            <a:r>
              <a:rPr lang="en-US" sz="2800" dirty="0" smtClean="0">
                <a:solidFill>
                  <a:schemeClr val="tx2"/>
                </a:solidFill>
              </a:rPr>
              <a:t> A Patient’s View</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Federal Agency’s View of MU</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5</a:t>
            </a:fld>
            <a:endParaRPr lang="en-US">
              <a:solidFill>
                <a:prstClr val="black">
                  <a:tint val="75000"/>
                </a:prstClr>
              </a:solidFill>
            </a:endParaRPr>
          </a:p>
        </p:txBody>
      </p:sp>
      <p:grpSp>
        <p:nvGrpSpPr>
          <p:cNvPr id="5" name="Group 18" descr="A conceptual approach to meaningful use using an image of an arrow starting at the bottom left part of the page and moving up to the right. The three bullet points on the arrow say: data capture and sharing; advanced clinical processes; and improved outcomes. "/>
          <p:cNvGrpSpPr/>
          <p:nvPr/>
        </p:nvGrpSpPr>
        <p:grpSpPr>
          <a:xfrm>
            <a:off x="1481039" y="1417638"/>
            <a:ext cx="6748561" cy="4486464"/>
            <a:chOff x="2085626" y="1875017"/>
            <a:chExt cx="4972747" cy="3107966"/>
          </a:xfrm>
        </p:grpSpPr>
        <p:grpSp>
          <p:nvGrpSpPr>
            <p:cNvPr id="6" name="Group 14"/>
            <p:cNvGrpSpPr/>
            <p:nvPr/>
          </p:nvGrpSpPr>
          <p:grpSpPr>
            <a:xfrm>
              <a:off x="2085626" y="1875017"/>
              <a:ext cx="4972747" cy="3107966"/>
              <a:chOff x="2085626" y="1875017"/>
              <a:chExt cx="4972747" cy="3107966"/>
            </a:xfrm>
          </p:grpSpPr>
          <p:sp>
            <p:nvSpPr>
              <p:cNvPr id="10" name=" 3"/>
              <p:cNvSpPr/>
              <p:nvPr/>
            </p:nvSpPr>
            <p:spPr>
              <a:xfrm>
                <a:off x="2085626" y="1875017"/>
                <a:ext cx="4972747" cy="3107966"/>
              </a:xfrm>
              <a:prstGeom prst="swooshArrow">
                <a:avLst>
                  <a:gd name="adj1" fmla="val 25000"/>
                  <a:gd name="adj2" fmla="val 25000"/>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grpSp>
            <p:nvGrpSpPr>
              <p:cNvPr id="11" name="Group 5"/>
              <p:cNvGrpSpPr/>
              <p:nvPr/>
            </p:nvGrpSpPr>
            <p:grpSpPr>
              <a:xfrm>
                <a:off x="2837378" y="4084781"/>
                <a:ext cx="1158650" cy="898202"/>
                <a:chOff x="1379358" y="2209764"/>
                <a:chExt cx="1158650" cy="898202"/>
              </a:xfrm>
            </p:grpSpPr>
            <p:sp>
              <p:nvSpPr>
                <p:cNvPr id="18" name="Rectangle 17"/>
                <p:cNvSpPr/>
                <p:nvPr/>
              </p:nvSpPr>
              <p:spPr>
                <a:xfrm>
                  <a:off x="1379358" y="2209764"/>
                  <a:ext cx="1158650" cy="89820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1379358" y="2209764"/>
                  <a:ext cx="1158650" cy="8982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09" tIns="0" rIns="0" bIns="0" numCol="1" spcCol="1270" anchor="t" anchorCtr="0">
                  <a:noAutofit/>
                </a:bodyPr>
                <a:lstStyle/>
                <a:p>
                  <a:pPr defTabSz="800100" fontAlgn="base">
                    <a:lnSpc>
                      <a:spcPct val="90000"/>
                    </a:lnSpc>
                    <a:spcBef>
                      <a:spcPct val="0"/>
                    </a:spcBef>
                    <a:spcAft>
                      <a:spcPct val="35000"/>
                    </a:spcAft>
                  </a:pPr>
                  <a:r>
                    <a:rPr lang="en-US" dirty="0">
                      <a:solidFill>
                        <a:prstClr val="black">
                          <a:hueOff val="0"/>
                          <a:satOff val="0"/>
                          <a:lumOff val="0"/>
                          <a:alphaOff val="0"/>
                        </a:prstClr>
                      </a:solidFill>
                    </a:rPr>
                    <a:t>Data capture and sharing</a:t>
                  </a:r>
                </a:p>
              </p:txBody>
            </p:sp>
          </p:grpSp>
          <p:grpSp>
            <p:nvGrpSpPr>
              <p:cNvPr id="12" name="Group 6"/>
              <p:cNvGrpSpPr/>
              <p:nvPr/>
            </p:nvGrpSpPr>
            <p:grpSpPr>
              <a:xfrm>
                <a:off x="3967413" y="3497133"/>
                <a:ext cx="1193459" cy="1280967"/>
                <a:chOff x="2509393" y="1622116"/>
                <a:chExt cx="1193459" cy="1280967"/>
              </a:xfrm>
            </p:grpSpPr>
            <p:sp>
              <p:nvSpPr>
                <p:cNvPr id="16" name="Rectangle 15"/>
                <p:cNvSpPr/>
                <p:nvPr/>
              </p:nvSpPr>
              <p:spPr>
                <a:xfrm>
                  <a:off x="2509393" y="1622116"/>
                  <a:ext cx="1193459" cy="128096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2509393" y="1622116"/>
                  <a:ext cx="1193459" cy="12809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843" tIns="0" rIns="0" bIns="0" numCol="1" spcCol="1270" anchor="t" anchorCtr="0">
                  <a:noAutofit/>
                </a:bodyPr>
                <a:lstStyle/>
                <a:p>
                  <a:pPr defTabSz="800100" fontAlgn="base">
                    <a:lnSpc>
                      <a:spcPct val="90000"/>
                    </a:lnSpc>
                    <a:spcBef>
                      <a:spcPct val="0"/>
                    </a:spcBef>
                    <a:spcAft>
                      <a:spcPct val="35000"/>
                    </a:spcAft>
                  </a:pPr>
                  <a:r>
                    <a:rPr lang="en-US" dirty="0">
                      <a:solidFill>
                        <a:prstClr val="black">
                          <a:hueOff val="0"/>
                          <a:satOff val="0"/>
                          <a:lumOff val="0"/>
                          <a:alphaOff val="0"/>
                        </a:prstClr>
                      </a:solidFill>
                    </a:rPr>
                    <a:t>Advanced clinical processes</a:t>
                  </a:r>
                </a:p>
              </p:txBody>
            </p:sp>
          </p:grpSp>
          <p:grpSp>
            <p:nvGrpSpPr>
              <p:cNvPr id="13" name="Group 7"/>
              <p:cNvGrpSpPr/>
              <p:nvPr/>
            </p:nvGrpSpPr>
            <p:grpSpPr>
              <a:xfrm>
                <a:off x="5296712" y="3130849"/>
                <a:ext cx="1193459" cy="1544232"/>
                <a:chOff x="3838692" y="1255832"/>
                <a:chExt cx="1193459" cy="1544232"/>
              </a:xfrm>
            </p:grpSpPr>
            <p:sp>
              <p:nvSpPr>
                <p:cNvPr id="14" name="Rectangle 8"/>
                <p:cNvSpPr/>
                <p:nvPr/>
              </p:nvSpPr>
              <p:spPr>
                <a:xfrm>
                  <a:off x="3838692" y="1255832"/>
                  <a:ext cx="1193459" cy="1544232"/>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5" name="Rectangle 9"/>
                <p:cNvSpPr/>
                <p:nvPr/>
              </p:nvSpPr>
              <p:spPr>
                <a:xfrm>
                  <a:off x="3838692" y="1255832"/>
                  <a:ext cx="1193459" cy="154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1272" tIns="0" rIns="0" bIns="0" numCol="1" spcCol="1270" anchor="t" anchorCtr="0">
                  <a:noAutofit/>
                </a:bodyPr>
                <a:lstStyle/>
                <a:p>
                  <a:pPr defTabSz="800100" fontAlgn="base">
                    <a:lnSpc>
                      <a:spcPct val="90000"/>
                    </a:lnSpc>
                    <a:spcBef>
                      <a:spcPct val="0"/>
                    </a:spcBef>
                    <a:spcAft>
                      <a:spcPct val="35000"/>
                    </a:spcAft>
                  </a:pPr>
                  <a:r>
                    <a:rPr lang="en-US" dirty="0">
                      <a:solidFill>
                        <a:prstClr val="black">
                          <a:hueOff val="0"/>
                          <a:satOff val="0"/>
                          <a:lumOff val="0"/>
                          <a:alphaOff val="0"/>
                        </a:prstClr>
                      </a:solidFill>
                    </a:rPr>
                    <a:t>Improved outcomes</a:t>
                  </a:r>
                </a:p>
              </p:txBody>
            </p:sp>
          </p:grpSp>
        </p:grpSp>
        <p:sp>
          <p:nvSpPr>
            <p:cNvPr id="7" name="Oval 6"/>
            <p:cNvSpPr/>
            <p:nvPr/>
          </p:nvSpPr>
          <p:spPr>
            <a:xfrm>
              <a:off x="2888831" y="3971567"/>
              <a:ext cx="129291" cy="129291"/>
            </a:xfrm>
            <a:prstGeom prst="ellipse">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8" name="Oval 7"/>
            <p:cNvSpPr/>
            <p:nvPr/>
          </p:nvSpPr>
          <p:spPr>
            <a:xfrm>
              <a:off x="4030076" y="3126822"/>
              <a:ext cx="233719" cy="233719"/>
            </a:xfrm>
            <a:prstGeom prst="ellipse">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9" name="Oval 8"/>
            <p:cNvSpPr/>
            <p:nvPr/>
          </p:nvSpPr>
          <p:spPr>
            <a:xfrm>
              <a:off x="5402555" y="2612764"/>
              <a:ext cx="323228" cy="323228"/>
            </a:xfrm>
            <a:prstGeom prst="ellipse">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grpSp>
      <p:grpSp>
        <p:nvGrpSpPr>
          <p:cNvPr id="28" name="Group 27"/>
          <p:cNvGrpSpPr/>
          <p:nvPr/>
        </p:nvGrpSpPr>
        <p:grpSpPr>
          <a:xfrm>
            <a:off x="3048000" y="1676400"/>
            <a:ext cx="2105705" cy="990600"/>
            <a:chOff x="3048000" y="1676400"/>
            <a:chExt cx="2105705" cy="990600"/>
          </a:xfrm>
        </p:grpSpPr>
        <p:cxnSp>
          <p:nvCxnSpPr>
            <p:cNvPr id="21" name="Straight Arrow Connector 20"/>
            <p:cNvCxnSpPr/>
            <p:nvPr/>
          </p:nvCxnSpPr>
          <p:spPr>
            <a:xfrm>
              <a:off x="3962400" y="2057400"/>
              <a:ext cx="6858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0" y="1676400"/>
              <a:ext cx="2105705" cy="369332"/>
            </a:xfrm>
            <a:prstGeom prst="rect">
              <a:avLst/>
            </a:prstGeom>
            <a:noFill/>
          </p:spPr>
          <p:txBody>
            <a:bodyPr wrap="none" rtlCol="0">
              <a:spAutoFit/>
            </a:bodyPr>
            <a:lstStyle/>
            <a:p>
              <a:r>
                <a:rPr lang="en-US" dirty="0" smtClean="0">
                  <a:solidFill>
                    <a:srgbClr val="FF0000"/>
                  </a:solidFill>
                </a:rPr>
                <a:t>You are located here</a:t>
              </a:r>
              <a:endParaRPr lang="en-US" dirty="0">
                <a:solidFill>
                  <a:srgbClr val="FF0000"/>
                </a:solidFill>
              </a:endParaRPr>
            </a:p>
          </p:txBody>
        </p:sp>
      </p:grpSp>
      <p:grpSp>
        <p:nvGrpSpPr>
          <p:cNvPr id="27" name="Group 26"/>
          <p:cNvGrpSpPr/>
          <p:nvPr/>
        </p:nvGrpSpPr>
        <p:grpSpPr>
          <a:xfrm>
            <a:off x="4343400" y="4191000"/>
            <a:ext cx="3962400" cy="1371600"/>
            <a:chOff x="3657600" y="4419600"/>
            <a:chExt cx="3962400" cy="1371600"/>
          </a:xfrm>
        </p:grpSpPr>
        <p:sp>
          <p:nvSpPr>
            <p:cNvPr id="24" name="Rectangle 23"/>
            <p:cNvSpPr/>
            <p:nvPr/>
          </p:nvSpPr>
          <p:spPr>
            <a:xfrm>
              <a:off x="3657600" y="53340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Stage</a:t>
              </a:r>
              <a:r>
                <a:rPr lang="en-US" dirty="0" smtClean="0"/>
                <a:t> 1</a:t>
              </a:r>
              <a:endParaRPr lang="en-US" dirty="0"/>
            </a:p>
          </p:txBody>
        </p:sp>
        <p:sp>
          <p:nvSpPr>
            <p:cNvPr id="25" name="Rectangle 24"/>
            <p:cNvSpPr/>
            <p:nvPr/>
          </p:nvSpPr>
          <p:spPr>
            <a:xfrm>
              <a:off x="4876800" y="48768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Stage</a:t>
              </a:r>
              <a:r>
                <a:rPr lang="en-US" dirty="0" smtClean="0"/>
                <a:t> 2</a:t>
              </a:r>
              <a:endParaRPr lang="en-US" dirty="0"/>
            </a:p>
          </p:txBody>
        </p:sp>
        <p:sp>
          <p:nvSpPr>
            <p:cNvPr id="26" name="Rectangle 25"/>
            <p:cNvSpPr/>
            <p:nvPr/>
          </p:nvSpPr>
          <p:spPr>
            <a:xfrm>
              <a:off x="59436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Stage 3</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Federal Agency’s View of MU</a:t>
            </a:r>
            <a:endParaRPr lang="en-US" dirty="0"/>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6</a:t>
            </a:fld>
            <a:endParaRPr lang="en-US">
              <a:solidFill>
                <a:prstClr val="black">
                  <a:tint val="75000"/>
                </a:prst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838200" y="1524000"/>
            <a:ext cx="7400925"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Congressman’s View of MU</a:t>
            </a:r>
            <a:endParaRPr lang="en-US" dirty="0">
              <a:solidFill>
                <a:schemeClr val="tx2"/>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Congresswoman’s View of MU</a:t>
            </a:r>
            <a:endParaRPr lang="en-US" dirty="0"/>
          </a:p>
        </p:txBody>
      </p:sp>
      <p:sp>
        <p:nvSpPr>
          <p:cNvPr id="3" name="Content Placeholder 2"/>
          <p:cNvSpPr>
            <a:spLocks noGrp="1"/>
          </p:cNvSpPr>
          <p:nvPr>
            <p:ph idx="1"/>
          </p:nvPr>
        </p:nvSpPr>
        <p:spPr>
          <a:xfrm>
            <a:off x="457200" y="1828800"/>
            <a:ext cx="3429000" cy="4297363"/>
          </a:xfrm>
        </p:spPr>
        <p:txBody>
          <a:bodyPr/>
          <a:lstStyle/>
          <a:p>
            <a:r>
              <a:rPr lang="en-US" dirty="0" smtClean="0">
                <a:solidFill>
                  <a:schemeClr val="tx2"/>
                </a:solidFill>
              </a:rPr>
              <a:t>2009 – 2012: bi-partisan jubilation</a:t>
            </a:r>
          </a:p>
          <a:p>
            <a:r>
              <a:rPr lang="en-US" dirty="0" smtClean="0">
                <a:solidFill>
                  <a:schemeClr val="tx2"/>
                </a:solidFill>
              </a:rPr>
              <a:t>April 2013: REBOOT (aka Show me the Interoperability)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F653991-84AF-4827-A768-69F1F9E48461}" type="slidenum">
              <a:rPr lang="en-US" smtClean="0">
                <a:solidFill>
                  <a:prstClr val="black">
                    <a:tint val="75000"/>
                  </a:prstClr>
                </a:solidFill>
              </a:rPr>
              <a:pPr/>
              <a:t>8</a:t>
            </a:fld>
            <a:endParaRPr lang="en-US">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4419601" y="1295400"/>
            <a:ext cx="3505200" cy="4497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CIO’s History of MU</a:t>
            </a:r>
            <a:endParaRPr lang="en-US" dirty="0">
              <a:solidFill>
                <a:schemeClr val="tx2"/>
              </a:solidFill>
            </a:endParaRPr>
          </a:p>
        </p:txBody>
      </p:sp>
      <p:sp>
        <p:nvSpPr>
          <p:cNvPr id="3" name="Content Placeholder 2"/>
          <p:cNvSpPr>
            <a:spLocks noGrp="1"/>
          </p:cNvSpPr>
          <p:nvPr>
            <p:ph idx="1"/>
          </p:nvPr>
        </p:nvSpPr>
        <p:spPr>
          <a:xfrm>
            <a:off x="457200" y="1600200"/>
            <a:ext cx="5943600" cy="4525963"/>
          </a:xfrm>
        </p:spPr>
        <p:txBody>
          <a:bodyPr>
            <a:normAutofit fontScale="85000" lnSpcReduction="10000"/>
          </a:bodyPr>
          <a:lstStyle/>
          <a:p>
            <a:r>
              <a:rPr lang="en-US" dirty="0" smtClean="0">
                <a:solidFill>
                  <a:schemeClr val="tx2"/>
                </a:solidFill>
              </a:rPr>
              <a:t>Big Bang – $30+ Billion for implementing EHRs and demonstrating its use</a:t>
            </a:r>
          </a:p>
          <a:p>
            <a:r>
              <a:rPr lang="en-US" dirty="0" smtClean="0">
                <a:solidFill>
                  <a:schemeClr val="tx2"/>
                </a:solidFill>
              </a:rPr>
              <a:t>Stage 1 = Awesome, helped drive IT agenda and spending to new levels</a:t>
            </a:r>
          </a:p>
          <a:p>
            <a:r>
              <a:rPr lang="en-US" dirty="0" smtClean="0">
                <a:solidFill>
                  <a:schemeClr val="tx2"/>
                </a:solidFill>
              </a:rPr>
              <a:t>First audit = </a:t>
            </a:r>
            <a:r>
              <a:rPr lang="en-US" dirty="0" smtClean="0">
                <a:solidFill>
                  <a:srgbClr val="FF0000"/>
                </a:solidFill>
              </a:rPr>
              <a:t>*&amp;@$%#</a:t>
            </a:r>
          </a:p>
          <a:p>
            <a:r>
              <a:rPr lang="en-US" dirty="0" smtClean="0">
                <a:solidFill>
                  <a:schemeClr val="tx2"/>
                </a:solidFill>
              </a:rPr>
              <a:t>Second Year, Stage 1 = Starting to see benefits of optimizing EHR use</a:t>
            </a:r>
          </a:p>
          <a:p>
            <a:r>
              <a:rPr lang="en-US" dirty="0" smtClean="0">
                <a:solidFill>
                  <a:schemeClr val="tx2"/>
                </a:solidFill>
              </a:rPr>
              <a:t>Second audit = </a:t>
            </a:r>
            <a:r>
              <a:rPr lang="en-US" dirty="0" smtClean="0">
                <a:solidFill>
                  <a:srgbClr val="FF0000"/>
                </a:solidFill>
              </a:rPr>
              <a:t>*&amp;@$%#</a:t>
            </a:r>
          </a:p>
          <a:p>
            <a:r>
              <a:rPr lang="en-US" dirty="0" smtClean="0">
                <a:solidFill>
                  <a:schemeClr val="tx2"/>
                </a:solidFill>
              </a:rPr>
              <a:t>Stage 2 = _________ (Fill in the blank)</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lgn="l"/>
            <a:fld id="{0F653991-84AF-4827-A768-69F1F9E48461}" type="slidenum">
              <a:rPr lang="en-US" smtClean="0">
                <a:solidFill>
                  <a:prstClr val="black">
                    <a:tint val="75000"/>
                  </a:prstClr>
                </a:solidFill>
              </a:rPr>
              <a:pPr algn="l"/>
              <a:t>9</a:t>
            </a:fld>
            <a:endParaRPr lang="en-US" dirty="0">
              <a:solidFill>
                <a:prstClr val="black">
                  <a:tint val="75000"/>
                </a:prstClr>
              </a:solidFill>
            </a:endParaRPr>
          </a:p>
        </p:txBody>
      </p:sp>
      <p:pic>
        <p:nvPicPr>
          <p:cNvPr id="2051" name="Picture 3" descr="C:\Users\CHIME Staff\AppData\Local\Microsoft\Windows\Temporary Internet Files\Content.IE5\0IH05D4Y\MC900433820[1].png"/>
          <p:cNvPicPr>
            <a:picLocks noChangeAspect="1" noChangeArrowheads="1"/>
          </p:cNvPicPr>
          <p:nvPr/>
        </p:nvPicPr>
        <p:blipFill>
          <a:blip r:embed="rId2" cstate="print"/>
          <a:srcRect/>
          <a:stretch>
            <a:fillRect/>
          </a:stretch>
        </p:blipFill>
        <p:spPr bwMode="auto">
          <a:xfrm>
            <a:off x="6858000" y="1371600"/>
            <a:ext cx="1295400" cy="1295400"/>
          </a:xfrm>
          <a:prstGeom prst="rect">
            <a:avLst/>
          </a:prstGeom>
          <a:noFill/>
        </p:spPr>
      </p:pic>
      <p:pic>
        <p:nvPicPr>
          <p:cNvPr id="2052" name="Picture 4" descr="C:\Users\CHIME Staff\AppData\Local\Microsoft\Windows\Temporary Internet Files\Content.IE5\VKJFXZ7C\MC900433821[1].png"/>
          <p:cNvPicPr>
            <a:picLocks noChangeAspect="1" noChangeArrowheads="1"/>
          </p:cNvPicPr>
          <p:nvPr/>
        </p:nvPicPr>
        <p:blipFill>
          <a:blip r:embed="rId3" cstate="print"/>
          <a:srcRect/>
          <a:stretch>
            <a:fillRect/>
          </a:stretch>
        </p:blipFill>
        <p:spPr bwMode="auto">
          <a:xfrm>
            <a:off x="6858000" y="2819400"/>
            <a:ext cx="1371600" cy="1371600"/>
          </a:xfrm>
          <a:prstGeom prst="rect">
            <a:avLst/>
          </a:prstGeom>
          <a:noFill/>
        </p:spPr>
      </p:pic>
      <p:pic>
        <p:nvPicPr>
          <p:cNvPr id="2053" name="Picture 5" descr="C:\Users\CHIME Staff\AppData\Local\Microsoft\Windows\Temporary Internet Files\Content.IE5\0IH05D4Y\MC900433818[1].png"/>
          <p:cNvPicPr>
            <a:picLocks noChangeAspect="1" noChangeArrowheads="1"/>
          </p:cNvPicPr>
          <p:nvPr/>
        </p:nvPicPr>
        <p:blipFill>
          <a:blip r:embed="rId4" cstate="print"/>
          <a:srcRect/>
          <a:stretch>
            <a:fillRect/>
          </a:stretch>
        </p:blipFill>
        <p:spPr bwMode="auto">
          <a:xfrm>
            <a:off x="6858000" y="4419600"/>
            <a:ext cx="13716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2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fade">
                                      <p:cBhvr>
                                        <p:cTn id="4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8748</TotalTime>
  <Words>672</Words>
  <Application>Microsoft Office PowerPoint</Application>
  <PresentationFormat>On-screen Show (4:3)</PresentationFormat>
  <Paragraphs>120</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Slide 1</vt:lpstr>
      <vt:lpstr>Overview</vt:lpstr>
      <vt:lpstr>CHIME Is…</vt:lpstr>
      <vt:lpstr>A People’s History of Meaningful Use</vt:lpstr>
      <vt:lpstr>A Federal Agency’s View of MU</vt:lpstr>
      <vt:lpstr>A Federal Agency’s View of MU</vt:lpstr>
      <vt:lpstr>A Congressman’s View of MU</vt:lpstr>
      <vt:lpstr>A Congresswoman’s View of MU</vt:lpstr>
      <vt:lpstr>A CIO’s History of MU</vt:lpstr>
      <vt:lpstr>A Patient’s View of MU</vt:lpstr>
      <vt:lpstr>Current State: Program Year 2014</vt:lpstr>
      <vt:lpstr>Current State: Continued</vt:lpstr>
      <vt:lpstr>Future State: Program Year 2015 &amp; Beyond</vt:lpstr>
      <vt:lpstr>Near-term Issues: 2015 Reporting Requirements</vt:lpstr>
      <vt:lpstr>Near-term Issues: 2015 Edition CEHRT</vt:lpstr>
      <vt:lpstr>Where do we go from here?</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Smith</dc:creator>
  <cp:lastModifiedBy>Paula Williamson</cp:lastModifiedBy>
  <cp:revision>251</cp:revision>
  <dcterms:created xsi:type="dcterms:W3CDTF">2014-07-11T19:45:19Z</dcterms:created>
  <dcterms:modified xsi:type="dcterms:W3CDTF">2014-08-06T17:23:14Z</dcterms:modified>
</cp:coreProperties>
</file>